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22"/>
  </p:notesMasterIdLst>
  <p:sldIdLst>
    <p:sldId id="256" r:id="rId2"/>
    <p:sldId id="276" r:id="rId3"/>
    <p:sldId id="277" r:id="rId4"/>
    <p:sldId id="268" r:id="rId5"/>
    <p:sldId id="265" r:id="rId6"/>
    <p:sldId id="267" r:id="rId7"/>
    <p:sldId id="258" r:id="rId8"/>
    <p:sldId id="257" r:id="rId9"/>
    <p:sldId id="275" r:id="rId10"/>
    <p:sldId id="259" r:id="rId11"/>
    <p:sldId id="271" r:id="rId12"/>
    <p:sldId id="264" r:id="rId13"/>
    <p:sldId id="272" r:id="rId14"/>
    <p:sldId id="273" r:id="rId15"/>
    <p:sldId id="274" r:id="rId16"/>
    <p:sldId id="261" r:id="rId17"/>
    <p:sldId id="270" r:id="rId18"/>
    <p:sldId id="269" r:id="rId19"/>
    <p:sldId id="266" r:id="rId20"/>
    <p:sldId id="27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965" autoAdjust="0"/>
  </p:normalViewPr>
  <p:slideViewPr>
    <p:cSldViewPr snapToGrid="0">
      <p:cViewPr>
        <p:scale>
          <a:sx n="40" d="100"/>
          <a:sy n="40" d="100"/>
        </p:scale>
        <p:origin x="1660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C06510-B4FC-4D7A-A9CE-31C6A25DCF0A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B19867-B3CC-4830-8566-9E01B26D3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1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Def: forests in coastal swamps that are typically flooded at </a:t>
            </a:r>
            <a:r>
              <a:rPr lang="en-US" dirty="0" err="1"/>
              <a:t>hight</a:t>
            </a:r>
            <a:r>
              <a:rPr lang="en-US" dirty="0"/>
              <a:t> tide. Known for incredible root systems</a:t>
            </a:r>
          </a:p>
          <a:p>
            <a:r>
              <a:rPr lang="en-US" dirty="0"/>
              <a:t>Higher per hectare carbon storage than terrestrial forests</a:t>
            </a:r>
          </a:p>
          <a:p>
            <a:r>
              <a:rPr lang="en-US" dirty="0"/>
              <a:t>About 90% of all tropic fish species spend </a:t>
            </a:r>
            <a:r>
              <a:rPr lang="en-US" dirty="0" err="1"/>
              <a:t>somepoint</a:t>
            </a:r>
            <a:r>
              <a:rPr lang="en-US" dirty="0"/>
              <a:t> of their lives in mangroves – 55% of catch in Indonesia</a:t>
            </a:r>
          </a:p>
          <a:p>
            <a:r>
              <a:rPr lang="en-US" dirty="0"/>
              <a:t>Climate change growing issue, coastal communities are the most vulnerable</a:t>
            </a:r>
          </a:p>
          <a:p>
            <a:r>
              <a:rPr lang="en-US" dirty="0"/>
              <a:t>210 million people worldwide live within 10 km mangroves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B19867-B3CC-4830-8566-9E01B26D36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110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Indonesia is home to the highest area of mangroves in the world, but Ministry of Forestry reported in 2007 that around 69% of mangroves were in damaged condition in the country </a:t>
            </a:r>
          </a:p>
          <a:p>
            <a:r>
              <a:rPr lang="en-US" dirty="0"/>
              <a:t>As a response, Indonesian government is restoring 600,000 hectares of mangroves – most ambitious in the world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B19867-B3CC-4830-8566-9E01B26D36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06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Desas</a:t>
            </a:r>
            <a:r>
              <a:rPr lang="en-US" dirty="0"/>
              <a:t> Heavy mangrove cover</a:t>
            </a:r>
          </a:p>
          <a:p>
            <a:r>
              <a:rPr lang="en-US" dirty="0"/>
              <a:t>70% historical cover destroyed in the 90’s. Mostly for shrimp ponds which were only successful for a few years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B19867-B3CC-4830-8566-9E01B26D361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835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need to take any samples</a:t>
            </a:r>
          </a:p>
          <a:p>
            <a:r>
              <a:rPr lang="en-US" dirty="0"/>
              <a:t>Easy in the field but downside: long processing times</a:t>
            </a:r>
          </a:p>
          <a:p>
            <a:r>
              <a:rPr lang="en-US" dirty="0"/>
              <a:t>Fish identification difficult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B19867-B3CC-4830-8566-9E01B26D361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918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Prof </a:t>
            </a:r>
            <a:r>
              <a:rPr lang="en-US" dirty="0" err="1"/>
              <a:t>Rohani</a:t>
            </a:r>
            <a:r>
              <a:rPr lang="en-US" dirty="0"/>
              <a:t> – logistical advice and found students for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B19867-B3CC-4830-8566-9E01B26D361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897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388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585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2558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849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2129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1626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889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98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59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21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3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606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06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97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60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745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974E4A2-40D6-4132-ADC4-CCF564034B3E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BB286-71A2-4B44-B2C8-2F52EFE0EF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4152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A98A3-C894-4E66-81C3-CF985DD9AC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The effects of mangrove restoration on fish stocks and marine biodiversity in Indonesia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E609C-C4F3-48F1-91C8-614E01A8E2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Sophie Wulfing</a:t>
            </a:r>
          </a:p>
        </p:txBody>
      </p:sp>
    </p:spTree>
    <p:extLst>
      <p:ext uri="{BB962C8B-B14F-4D97-AF65-F5344CB8AC3E}">
        <p14:creationId xmlns:p14="http://schemas.microsoft.com/office/powerpoint/2010/main" val="580054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DC330-5372-4A3D-A6FB-5380C74EF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Results – Total number of Species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3CD25-A52A-4A83-8137-EB85B6C84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1A323F-1694-4CF1-8C76-0F4C8316D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2160711"/>
            <a:ext cx="10560593" cy="354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629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3CB54-D307-4BAA-8F0D-5B678E5D2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Results – Total </a:t>
            </a:r>
            <a:r>
              <a:rPr lang="en-US" dirty="0" err="1"/>
              <a:t>MaxN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E67F2-BB2E-4963-AF9A-6CE9A473B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BCC929-B893-433F-AE01-F1815308F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409" y="1403100"/>
            <a:ext cx="7417181" cy="484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548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0C5C-CDAF-4005-BFB5-F030CAE78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anova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9E892-5F8A-4F71-9D52-9D099606D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4263081"/>
            <a:ext cx="8946541" cy="1985318"/>
          </a:xfrm>
        </p:spPr>
        <p:txBody>
          <a:bodyPr/>
          <a:lstStyle/>
          <a:p>
            <a:r>
              <a:rPr lang="en-US" dirty="0"/>
              <a:t>Two-way ANOVA shows that both Mangrove type and </a:t>
            </a:r>
            <a:r>
              <a:rPr lang="en-US" dirty="0" err="1"/>
              <a:t>Desa</a:t>
            </a:r>
            <a:r>
              <a:rPr lang="en-US" dirty="0"/>
              <a:t> have a significant effect on the overall </a:t>
            </a:r>
            <a:r>
              <a:rPr lang="en-US" dirty="0" err="1"/>
              <a:t>MaxN</a:t>
            </a:r>
            <a:r>
              <a:rPr lang="en-US" dirty="0"/>
              <a:t> of the sites. These variables are also likely interacting, meaning that restoration in </a:t>
            </a:r>
            <a:r>
              <a:rPr lang="en-US" dirty="0" err="1"/>
              <a:t>Latangpeo</a:t>
            </a:r>
            <a:r>
              <a:rPr lang="en-US" dirty="0"/>
              <a:t> may have different effects than </a:t>
            </a:r>
            <a:r>
              <a:rPr lang="en-US" dirty="0" err="1"/>
              <a:t>restorationin</a:t>
            </a:r>
            <a:r>
              <a:rPr lang="en-US" dirty="0"/>
              <a:t> </a:t>
            </a:r>
            <a:r>
              <a:rPr lang="en-US" dirty="0" err="1"/>
              <a:t>Tompotana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7F41F1-64D0-412D-AFAB-BF659B91C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115" y="1702542"/>
            <a:ext cx="9788184" cy="245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690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9BD11-4042-4EA5-8971-FC9DD7055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trends: </a:t>
            </a:r>
            <a:r>
              <a:rPr lang="en-US" dirty="0" err="1"/>
              <a:t>Ikan</a:t>
            </a:r>
            <a:r>
              <a:rPr lang="en-US" dirty="0"/>
              <a:t> Buntal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60A0A-3F12-463A-A628-3A7BE21AD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7B4C86-7CF4-43B7-8EF2-7FA361B2C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390" y="1428501"/>
            <a:ext cx="7163168" cy="4819898"/>
          </a:xfrm>
          <a:prstGeom prst="rect">
            <a:avLst/>
          </a:prstGeom>
        </p:spPr>
      </p:pic>
      <p:pic>
        <p:nvPicPr>
          <p:cNvPr id="5" name="Picture 6" descr="https://lh7-us.googleusercontent.com/docsz/AD_4nXfI7UPUZaLHWqkebQfn0_8M1nc6vt12SNRv2aFkPmMS0rS417-pjdNJ8S6K1KZ2UTHsXp64LvXqksantrRGe4Ed8VR-m5-5paM4GlslCnRCqfxoZTBBzZC2J_rQuFxNpR4S_FTaEYrmckYDU6ctpeOp-SGT?key=AsPceWaF00RQdkl9sr3chA">
            <a:extLst>
              <a:ext uri="{FF2B5EF4-FFF2-40B4-BE49-F238E27FC236}">
                <a16:creationId xmlns:a16="http://schemas.microsoft.com/office/drawing/2014/main" id="{7F2C97B4-9153-4548-A099-D8B0E2382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1217" y="2540254"/>
            <a:ext cx="3491736" cy="200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7704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DD42-166C-45D6-9F21-90E087B9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Trends: Cardinal Fish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47EB1-5DC9-4D15-9FEA-E5249134D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B9EFA1-B165-4066-A90A-EE784F85F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590" y="1253110"/>
            <a:ext cx="8089263" cy="539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475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A1B11-D607-427E-909F-11E23F52A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trends: Total Biodiversity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2E2FF-9006-4FE8-8FA6-0B61BC63E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5EFECC-8CDF-4327-AD18-07F726426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101" y="1341653"/>
            <a:ext cx="7854131" cy="519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20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C52C0-5E08-42CD-8BDD-B2F9DB9CF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Species found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8D0A4-7BAD-440D-B13C-4E50CA884B1B}"/>
              </a:ext>
            </a:extLst>
          </p:cNvPr>
          <p:cNvSpPr txBox="1"/>
          <p:nvPr/>
        </p:nvSpPr>
        <p:spPr>
          <a:xfrm>
            <a:off x="206718" y="2729882"/>
            <a:ext cx="3586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Cardinal fish – multiple species</a:t>
            </a:r>
          </a:p>
        </p:txBody>
      </p:sp>
      <p:pic>
        <p:nvPicPr>
          <p:cNvPr id="4102" name="Picture 6" descr="https://lh7-us.googleusercontent.com/docsz/AD_4nXfI7UPUZaLHWqkebQfn0_8M1nc6vt12SNRv2aFkPmMS0rS417-pjdNJ8S6K1KZ2UTHsXp64LvXqksantrRGe4Ed8VR-m5-5paM4GlslCnRCqfxoZTBBzZC2J_rQuFxNpR4S_FTaEYrmckYDU6ctpeOp-SGT?key=AsPceWaF00RQdkl9sr3chA">
            <a:extLst>
              <a:ext uri="{FF2B5EF4-FFF2-40B4-BE49-F238E27FC236}">
                <a16:creationId xmlns:a16="http://schemas.microsoft.com/office/drawing/2014/main" id="{D93588B5-0D36-43FD-AAD3-F509941B7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0794" y="294360"/>
            <a:ext cx="3491736" cy="200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A3034-653D-42D9-814D-477ADE4112C9}"/>
              </a:ext>
            </a:extLst>
          </p:cNvPr>
          <p:cNvSpPr txBox="1"/>
          <p:nvPr/>
        </p:nvSpPr>
        <p:spPr>
          <a:xfrm>
            <a:off x="4843848" y="2300535"/>
            <a:ext cx="27414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Reticulated Pufferfish - </a:t>
            </a:r>
          </a:p>
          <a:p>
            <a:r>
              <a:rPr lang="en-US" i="1" dirty="0" err="1"/>
              <a:t>Arothron</a:t>
            </a:r>
            <a:r>
              <a:rPr lang="en-US" i="1" dirty="0"/>
              <a:t> reticularis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pic>
        <p:nvPicPr>
          <p:cNvPr id="4104" name="Picture 8" descr="https://lh7-us.googleusercontent.com/docsz/AD_4nXfJhuH192hzOhAH7g5_bGiNpf5E6MqESd5o26yJqro35MO56AAshWqxYdwyfe1Tm9pDa7PW7m_6eOnPh8vTnIVkhhB_LTiAcvP5m_8Dt-dCqQYpNeYuUmLjiGBriSruW41Gx_PVsU-QKbfwB2hNzMXARanP?key=AsPceWaF00RQdkl9sr3chA">
            <a:extLst>
              <a:ext uri="{FF2B5EF4-FFF2-40B4-BE49-F238E27FC236}">
                <a16:creationId xmlns:a16="http://schemas.microsoft.com/office/drawing/2014/main" id="{DB123E62-C8A8-4645-80DD-FD53FC68B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616" y="1299882"/>
            <a:ext cx="1733550" cy="3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ttps://lh7-us.googleusercontent.com/docsz/AD_4nXd0rBnqfaDfk4gDnfxlXbzP3JF1xHj1nt7qrwCIA61SdCWZGBElcfRUrNnZbfARgD5bce8LyalUBvPugjtxHyA-fbqoFeB_tsz_B64EV2YD8waSQp42IBYZjI72GEZ-LWQRycg7TyrkJfWKM1QyOGuE6r-c?key=AsPceWaF00RQdkl9sr3chA">
            <a:extLst>
              <a:ext uri="{FF2B5EF4-FFF2-40B4-BE49-F238E27FC236}">
                <a16:creationId xmlns:a16="http://schemas.microsoft.com/office/drawing/2014/main" id="{1C9531E6-9480-40F6-A9BD-0B9D6E492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9661" y="1298460"/>
            <a:ext cx="1276350" cy="136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https://lh7-us.googleusercontent.com/docsz/AD_4nXfa2_-_Ht6-t0Uc3Z4b4f-lp1zOK8rU4vQkvIgTBDPORhd3ECGaJlWZMTjLEVKE1a1-c3aecZrtfgSxYTBJ5l0LtVA57SFVyGUOL_nvGSNeVNv_FQvn5ErG80zZCuPjalwPVhYe1uq7NPFSL6UkiZudMV6u?key=AsPceWaF00RQdkl9sr3chA">
            <a:extLst>
              <a:ext uri="{FF2B5EF4-FFF2-40B4-BE49-F238E27FC236}">
                <a16:creationId xmlns:a16="http://schemas.microsoft.com/office/drawing/2014/main" id="{EEC22F80-C994-4D51-AC54-080DAA978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7001" y="198031"/>
            <a:ext cx="2567666" cy="220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922EAA-8284-41CA-B901-34A3938DA831}"/>
              </a:ext>
            </a:extLst>
          </p:cNvPr>
          <p:cNvSpPr txBox="1"/>
          <p:nvPr/>
        </p:nvSpPr>
        <p:spPr>
          <a:xfrm>
            <a:off x="8636196" y="2467873"/>
            <a:ext cx="36744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Yellow Longnose Butterfly Fish - </a:t>
            </a:r>
          </a:p>
          <a:p>
            <a:r>
              <a:rPr lang="en-US" i="1" dirty="0" err="1"/>
              <a:t>Forcipiger</a:t>
            </a:r>
            <a:r>
              <a:rPr lang="en-US" i="1" dirty="0"/>
              <a:t> </a:t>
            </a:r>
            <a:r>
              <a:rPr lang="en-US" i="1" dirty="0" err="1"/>
              <a:t>flavissimus</a:t>
            </a:r>
            <a:endParaRPr lang="en-US" i="1" dirty="0"/>
          </a:p>
        </p:txBody>
      </p:sp>
      <p:pic>
        <p:nvPicPr>
          <p:cNvPr id="4110" name="Picture 14" descr="https://lh7-us.googleusercontent.com/docsz/AD_4nXdHbKbFaYJVJO3MY_qBH1htHpUOIjR13U3UvkOiNXJRC_nraoYOTVgldsyzWrL4cUKfs0NO3ygNuDhlOsL6dAEoG7dNdtZA4AB3ea39GgBBBe1TQcMs7fuymRghKSJyLp-K_zB92Xx7pOgS3xZBZslXG431?key=AsPceWaF00RQdkl9sr3chA">
            <a:extLst>
              <a:ext uri="{FF2B5EF4-FFF2-40B4-BE49-F238E27FC236}">
                <a16:creationId xmlns:a16="http://schemas.microsoft.com/office/drawing/2014/main" id="{9B2DF154-FE77-471C-B59E-3A71DBC0D5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718" y="3379874"/>
            <a:ext cx="2066925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0C5DD4-23F3-4483-BB4C-B615E07EA13E}"/>
              </a:ext>
            </a:extLst>
          </p:cNvPr>
          <p:cNvSpPr txBox="1"/>
          <p:nvPr/>
        </p:nvSpPr>
        <p:spPr>
          <a:xfrm>
            <a:off x="0" y="5127612"/>
            <a:ext cx="2811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Spotted </a:t>
            </a:r>
            <a:r>
              <a:rPr lang="en-US" dirty="0" err="1"/>
              <a:t>Butteryfly</a:t>
            </a:r>
            <a:r>
              <a:rPr lang="en-US" dirty="0"/>
              <a:t> fish – </a:t>
            </a:r>
          </a:p>
          <a:p>
            <a:r>
              <a:rPr lang="en-US" i="1" dirty="0" err="1"/>
              <a:t>Scatophagus</a:t>
            </a:r>
            <a:r>
              <a:rPr lang="en-US" i="1" dirty="0"/>
              <a:t> </a:t>
            </a:r>
            <a:r>
              <a:rPr lang="en-US" i="1" dirty="0" err="1"/>
              <a:t>argus</a:t>
            </a:r>
            <a:endParaRPr lang="en-US" dirty="0"/>
          </a:p>
        </p:txBody>
      </p:sp>
      <p:pic>
        <p:nvPicPr>
          <p:cNvPr id="4120" name="Picture 24" descr="https://lh7-us.googleusercontent.com/docsz/AD_4nXf8X1UuAmt0xEeyLGouyTr3ESZjR84rEaoMF7yM8PsKPpZWYJAvGOQ7msFFchez-Zfsi-XtR8-zyFT3G38Wea02UkyFCGrgXgh5sLIZgC1pctGYX4xncPgs6_gjFCRRD42jGEd49O6oTL6MsCyYf-AqdFdZ?key=AsPceWaF00RQdkl9sr3chA">
            <a:extLst>
              <a:ext uri="{FF2B5EF4-FFF2-40B4-BE49-F238E27FC236}">
                <a16:creationId xmlns:a16="http://schemas.microsoft.com/office/drawing/2014/main" id="{6A6C3BF2-6DC7-4D04-AE6A-FE74A7026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664" y="1731179"/>
            <a:ext cx="1544209" cy="1024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2" name="Picture 26" descr="https://lh7-us.googleusercontent.com/docsz/AD_4nXfKzlGQxTQjz0GbGYbwSni0O_uwxNciQJpq24WH9aaGYZDI2VcduR9ZjUy5mEdqkOmvl--zj8eZk74YBViTcJh4JHTCjJFhUrW6J7L4TFTx3xsZvBOi5Jho9Nx1qAtOchnZ7ihvYtJA-AFR8sVPGLzb2ZQx?key=AsPceWaF00RQdkl9sr3chA">
            <a:extLst>
              <a:ext uri="{FF2B5EF4-FFF2-40B4-BE49-F238E27FC236}">
                <a16:creationId xmlns:a16="http://schemas.microsoft.com/office/drawing/2014/main" id="{296B357A-5B71-4021-A3DF-7F6545245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9566" y="3126625"/>
            <a:ext cx="3694103" cy="1611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59D26EB-E3CC-475A-8E98-4BDC604362D5}"/>
              </a:ext>
            </a:extLst>
          </p:cNvPr>
          <p:cNvSpPr txBox="1"/>
          <p:nvPr/>
        </p:nvSpPr>
        <p:spPr>
          <a:xfrm>
            <a:off x="2811988" y="4787156"/>
            <a:ext cx="4411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Banded Archerfish -  </a:t>
            </a:r>
            <a:r>
              <a:rPr lang="en-US" i="1" dirty="0" err="1"/>
              <a:t>Toxotes</a:t>
            </a:r>
            <a:r>
              <a:rPr lang="en-US" i="1" dirty="0"/>
              <a:t> </a:t>
            </a:r>
            <a:r>
              <a:rPr lang="en-US" i="1" dirty="0" err="1"/>
              <a:t>jaculatrix</a:t>
            </a:r>
            <a:endParaRPr lang="en-US" dirty="0"/>
          </a:p>
        </p:txBody>
      </p:sp>
      <p:pic>
        <p:nvPicPr>
          <p:cNvPr id="4124" name="Picture 28" descr="https://lh7-us.googleusercontent.com/docsz/AD_4nXcueCozBkxYH0C5vd1b1u6xLhqD5QPo8jeY7Goo8MYTVqbtCR5l5Khuilu7J8iBeOh3FW9DbPco6ZeM_mU_vYlI20WzT6m7i0qevzKfCWjct-S3p7vgphdm8rj8uJbE-IHMCWbPrLAMT1PPzJCykcQ2caVp?key=AsPceWaF00RQdkl9sr3chA">
            <a:extLst>
              <a:ext uri="{FF2B5EF4-FFF2-40B4-BE49-F238E27FC236}">
                <a16:creationId xmlns:a16="http://schemas.microsoft.com/office/drawing/2014/main" id="{6E7084EF-2559-4014-8753-0049944E7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974" y="3126625"/>
            <a:ext cx="2811988" cy="3161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EC8B95-9BE6-4C84-9F98-7407650AD163}"/>
              </a:ext>
            </a:extLst>
          </p:cNvPr>
          <p:cNvSpPr txBox="1"/>
          <p:nvPr/>
        </p:nvSpPr>
        <p:spPr>
          <a:xfrm>
            <a:off x="7970108" y="6300349"/>
            <a:ext cx="38314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baby barracuda - </a:t>
            </a:r>
            <a:r>
              <a:rPr lang="en-US" dirty="0" err="1"/>
              <a:t>Sphyraenidae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028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3E3F3-BC91-4F58-AA08-54956FDF3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HOBO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585C2-A411-429D-860F-86B9C5B47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3535CF-1AB1-4CE8-B193-7F4EC053F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508" y="1198517"/>
            <a:ext cx="7810148" cy="520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303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3E77F-DE64-4A84-8CD0-2F9E2AD50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68CB6-C39D-47E9-9469-AECDFC16F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Temporal Trends</a:t>
            </a:r>
          </a:p>
          <a:p>
            <a:r>
              <a:rPr lang="en-US" dirty="0"/>
              <a:t>Shannon’s diversity Index</a:t>
            </a:r>
          </a:p>
          <a:p>
            <a:r>
              <a:rPr lang="en-US" dirty="0"/>
              <a:t>Principal Component Analysis</a:t>
            </a:r>
          </a:p>
          <a:p>
            <a:r>
              <a:rPr lang="en-US" dirty="0"/>
              <a:t>Community Structures</a:t>
            </a:r>
          </a:p>
          <a:p>
            <a:r>
              <a:rPr lang="en-US" dirty="0"/>
              <a:t>Connect data to canopy, weather, tides, and temperature</a:t>
            </a:r>
          </a:p>
        </p:txBody>
      </p:sp>
    </p:spTree>
    <p:extLst>
      <p:ext uri="{BB962C8B-B14F-4D97-AF65-F5344CB8AC3E}">
        <p14:creationId xmlns:p14="http://schemas.microsoft.com/office/powerpoint/2010/main" val="2578865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04A06-B602-4E55-8EDC-52467EF3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 activities/ </a:t>
            </a:r>
            <a:br>
              <a:rPr lang="en-US" dirty="0"/>
            </a:br>
            <a:r>
              <a:rPr lang="en-US" dirty="0"/>
              <a:t>Big picture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AB6A8-641C-4EE5-BC7F-8C6D3C36E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4897775" cy="4195481"/>
          </a:xfrm>
        </p:spPr>
        <p:txBody>
          <a:bodyPr/>
          <a:lstStyle/>
          <a:p>
            <a:r>
              <a:rPr lang="en-US" dirty="0"/>
              <a:t>Monitoring</a:t>
            </a:r>
          </a:p>
          <a:p>
            <a:r>
              <a:rPr lang="en-US" dirty="0"/>
              <a:t>UNHAS Students</a:t>
            </a:r>
          </a:p>
          <a:p>
            <a:pPr lvl="2"/>
            <a:r>
              <a:rPr lang="en-US" dirty="0"/>
              <a:t>Learning R</a:t>
            </a:r>
          </a:p>
          <a:p>
            <a:pPr lvl="2"/>
            <a:r>
              <a:rPr lang="en-US" dirty="0"/>
              <a:t>Use data for theses</a:t>
            </a:r>
          </a:p>
          <a:p>
            <a:pPr lvl="2"/>
            <a:r>
              <a:rPr lang="en-US" dirty="0"/>
              <a:t>Possible engagement project</a:t>
            </a:r>
          </a:p>
          <a:p>
            <a:r>
              <a:rPr lang="en-US" dirty="0"/>
              <a:t>Present to </a:t>
            </a:r>
            <a:r>
              <a:rPr lang="en-US" dirty="0" err="1"/>
              <a:t>Tanakeke</a:t>
            </a:r>
            <a:endParaRPr lang="en-US" dirty="0"/>
          </a:p>
          <a:p>
            <a:r>
              <a:rPr lang="en-US" dirty="0"/>
              <a:t>Publishing goals – PLOSONE or </a:t>
            </a:r>
            <a:r>
              <a:rPr lang="en-US" dirty="0" err="1"/>
              <a:t>PeerJ</a:t>
            </a:r>
            <a:endParaRPr lang="en-US" dirty="0"/>
          </a:p>
          <a:p>
            <a:r>
              <a:rPr lang="en-US" dirty="0"/>
              <a:t>Help YHB show the benefits of their work to potential funders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38BE4B-407F-4470-AA0F-F11F4A33E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988" y="89017"/>
            <a:ext cx="4518099" cy="33681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F8D1A7-267F-4790-A7B0-0B779E3853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143143"/>
            <a:ext cx="2687382" cy="35558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CECD38-7886-449C-B19D-66C7F180FB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2168" y="2982630"/>
            <a:ext cx="3549832" cy="374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101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4426F-D52A-4202-8CEA-5B3796D4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background – Mangroves!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0D5E918-02F1-4916-9ED7-358D6CC8D1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920285" y="1398009"/>
            <a:ext cx="5612977" cy="420973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18E02A-C642-422A-9EC8-280EC557B0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16" y="2011572"/>
            <a:ext cx="7146836" cy="457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391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9FC19-AFC6-4834-B983-6305C60ED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out Blue Forests!!!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AE5C5-3A71-4A2C-8F10-E57E0DBCE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https://blue-forests.org/id/</a:t>
            </a:r>
          </a:p>
          <a:p>
            <a:r>
              <a:rPr lang="en-US" dirty="0"/>
              <a:t>Instagram: @</a:t>
            </a:r>
            <a:r>
              <a:rPr lang="en-US" dirty="0" err="1"/>
              <a:t>blueforests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4A5C3D-21FB-43B3-9960-E26550914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960" y="1368733"/>
            <a:ext cx="4687889" cy="487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066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E896B-A70B-4345-9A72-417EFFD44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Mangroves in Indonesia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A491D-9A73-4CFF-94E2-91AE87FAD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BD9CF3-1C2E-4B1D-A304-407FF7B15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630" y="1660670"/>
            <a:ext cx="8440739" cy="497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623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E014B-BA73-4E78-B415-289447626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Pulau</a:t>
            </a:r>
            <a:r>
              <a:rPr lang="en-US" dirty="0"/>
              <a:t> </a:t>
            </a:r>
            <a:r>
              <a:rPr lang="en-US" dirty="0" err="1"/>
              <a:t>Tanakeke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116726-8750-4A15-90CE-88E42CA45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9746" y="1152983"/>
            <a:ext cx="7992507" cy="56165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39E14B-A691-4390-8DA0-189675CD7197}"/>
              </a:ext>
            </a:extLst>
          </p:cNvPr>
          <p:cNvSpPr txBox="1"/>
          <p:nvPr/>
        </p:nvSpPr>
        <p:spPr>
          <a:xfrm>
            <a:off x="217170" y="5863590"/>
            <a:ext cx="1508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Photo: Blue Forests Foundation</a:t>
            </a:r>
          </a:p>
        </p:txBody>
      </p:sp>
    </p:spTree>
    <p:extLst>
      <p:ext uri="{BB962C8B-B14F-4D97-AF65-F5344CB8AC3E}">
        <p14:creationId xmlns:p14="http://schemas.microsoft.com/office/powerpoint/2010/main" val="3435057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BF3A8-EA97-4F36-85D3-B693DE09B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96578-449E-4FFC-9222-F25232EBE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the effect of mangrove restoration on the fishery production on </a:t>
            </a:r>
            <a:r>
              <a:rPr lang="en-US" dirty="0" err="1"/>
              <a:t>Pulau</a:t>
            </a:r>
            <a:r>
              <a:rPr lang="en-US" dirty="0"/>
              <a:t> </a:t>
            </a:r>
            <a:r>
              <a:rPr lang="en-US" dirty="0" err="1"/>
              <a:t>Tanakeke</a:t>
            </a:r>
            <a:r>
              <a:rPr lang="en-US" dirty="0"/>
              <a:t>, </a:t>
            </a:r>
            <a:r>
              <a:rPr lang="en-US" dirty="0" err="1"/>
              <a:t>Takalar</a:t>
            </a:r>
            <a:r>
              <a:rPr lang="en-US" dirty="0"/>
              <a:t> Regency, South Sulawesi Province, Indonesia.</a:t>
            </a:r>
          </a:p>
          <a:p>
            <a:r>
              <a:rPr lang="en-US" dirty="0"/>
              <a:t>Uncover what aspects of mangrove cover is most beneficial to juvenile fish populations (i.e. reductions in water temperature, shade, or increased plant biomass).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047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4A0E2-D85C-47E3-AF11-88977880D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863D9-ADB7-4EF9-8BA6-14B2BEABD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URUVS – </a:t>
            </a:r>
            <a:r>
              <a:rPr lang="en-US" dirty="0" err="1"/>
              <a:t>Unbaited</a:t>
            </a:r>
            <a:r>
              <a:rPr lang="en-US" dirty="0"/>
              <a:t> Remote Underwater Video</a:t>
            </a:r>
          </a:p>
          <a:p>
            <a:pPr lvl="1"/>
            <a:r>
              <a:rPr lang="en-US" dirty="0"/>
              <a:t>Non-invasive</a:t>
            </a:r>
          </a:p>
          <a:p>
            <a:pPr lvl="1"/>
            <a:r>
              <a:rPr lang="en-US" dirty="0"/>
              <a:t>Easy implementation</a:t>
            </a:r>
          </a:p>
          <a:p>
            <a:r>
              <a:rPr lang="en-US" dirty="0"/>
              <a:t>Temperature and light loggers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4EFACA-FB4E-4991-978A-8BBC8410D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5291190" y="2609636"/>
            <a:ext cx="6611205" cy="409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03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DFD53-65B1-4213-A0FF-22D174D11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Set-up</a:t>
            </a:r>
          </a:p>
        </p:txBody>
      </p:sp>
      <p:pic>
        <p:nvPicPr>
          <p:cNvPr id="1026" name="Picture 2" descr="Akaso V50X Action Camera">
            <a:extLst>
              <a:ext uri="{FF2B5EF4-FFF2-40B4-BE49-F238E27FC236}">
                <a16:creationId xmlns:a16="http://schemas.microsoft.com/office/drawing/2014/main" id="{02EB5261-99E3-4025-8DD7-7EE894A5B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070" y="232263"/>
            <a:ext cx="2271444" cy="2271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D12FBF4-B3DC-468D-95CD-6BB582499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89" y="1470438"/>
            <a:ext cx="5192082" cy="43447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6984BF-7F85-483C-8171-D08CF4E3D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7671" y="2862208"/>
            <a:ext cx="6706242" cy="3763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897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738ECB8-40DF-4CF5-80AB-2BBDE1248DD1}"/>
              </a:ext>
            </a:extLst>
          </p:cNvPr>
          <p:cNvSpPr/>
          <p:nvPr/>
        </p:nvSpPr>
        <p:spPr>
          <a:xfrm>
            <a:off x="5133060" y="5344085"/>
            <a:ext cx="2238531" cy="12868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53C57C-8F18-4608-B9ED-6B3967C53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16782B-87F6-4F3C-9876-CBE75AE3D1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96" y="1166117"/>
            <a:ext cx="5606215" cy="39606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14A161-D0C8-4E57-BB3C-32C0A6A7E0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326" y="1152983"/>
            <a:ext cx="5742078" cy="4056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735F8DA-8F5F-4451-9DC6-2023805F37D4}"/>
              </a:ext>
            </a:extLst>
          </p:cNvPr>
          <p:cNvSpPr txBox="1"/>
          <p:nvPr/>
        </p:nvSpPr>
        <p:spPr>
          <a:xfrm>
            <a:off x="2280794" y="5209654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Latangpeo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004DA6-1680-4B68-83E8-00223B7F82D3}"/>
              </a:ext>
            </a:extLst>
          </p:cNvPr>
          <p:cNvSpPr txBox="1"/>
          <p:nvPr/>
        </p:nvSpPr>
        <p:spPr>
          <a:xfrm>
            <a:off x="8377808" y="5209654"/>
            <a:ext cx="1491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Tompotana</a:t>
            </a:r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66611F1-0E4B-4946-954B-FEAEEB635DD7}"/>
              </a:ext>
            </a:extLst>
          </p:cNvPr>
          <p:cNvSpPr/>
          <p:nvPr/>
        </p:nvSpPr>
        <p:spPr>
          <a:xfrm rot="864476">
            <a:off x="740208" y="2622430"/>
            <a:ext cx="1216324" cy="910087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C7DFF17-A87C-4622-B4CA-E64E65A9DD63}"/>
              </a:ext>
            </a:extLst>
          </p:cNvPr>
          <p:cNvSpPr/>
          <p:nvPr/>
        </p:nvSpPr>
        <p:spPr>
          <a:xfrm rot="20195184">
            <a:off x="9064150" y="3060279"/>
            <a:ext cx="602025" cy="405445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BAEFCE3-B42D-4863-9C3C-FE4A5D157AF8}"/>
              </a:ext>
            </a:extLst>
          </p:cNvPr>
          <p:cNvSpPr/>
          <p:nvPr/>
        </p:nvSpPr>
        <p:spPr>
          <a:xfrm rot="4118148">
            <a:off x="3158108" y="2961741"/>
            <a:ext cx="893135" cy="1011502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8AA5158-4B10-4426-B807-35AA3A46C557}"/>
              </a:ext>
            </a:extLst>
          </p:cNvPr>
          <p:cNvSpPr/>
          <p:nvPr/>
        </p:nvSpPr>
        <p:spPr>
          <a:xfrm rot="4118148">
            <a:off x="9222257" y="3717748"/>
            <a:ext cx="741335" cy="531439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BFBFC04-FEE1-434D-865B-03BFD80C3904}"/>
              </a:ext>
            </a:extLst>
          </p:cNvPr>
          <p:cNvSpPr/>
          <p:nvPr/>
        </p:nvSpPr>
        <p:spPr>
          <a:xfrm rot="20449409">
            <a:off x="4062457" y="2562170"/>
            <a:ext cx="465420" cy="104668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2C588A3-9A8E-4452-B3D2-1B2BE00DAF8D}"/>
              </a:ext>
            </a:extLst>
          </p:cNvPr>
          <p:cNvSpPr/>
          <p:nvPr/>
        </p:nvSpPr>
        <p:spPr>
          <a:xfrm rot="4040353">
            <a:off x="3767065" y="3463353"/>
            <a:ext cx="183682" cy="104668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050032E-3389-47A3-AB5B-3C01A21BCEB9}"/>
              </a:ext>
            </a:extLst>
          </p:cNvPr>
          <p:cNvSpPr/>
          <p:nvPr/>
        </p:nvSpPr>
        <p:spPr>
          <a:xfrm rot="20449409">
            <a:off x="8930931" y="2857074"/>
            <a:ext cx="891049" cy="14660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8E89679-5DFC-493A-83AA-6C6CDCDD242A}"/>
              </a:ext>
            </a:extLst>
          </p:cNvPr>
          <p:cNvSpPr/>
          <p:nvPr/>
        </p:nvSpPr>
        <p:spPr>
          <a:xfrm rot="4460005">
            <a:off x="9606473" y="3001715"/>
            <a:ext cx="364366" cy="16057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EA0401-DB68-4317-92DD-AB2D07FA7554}"/>
              </a:ext>
            </a:extLst>
          </p:cNvPr>
          <p:cNvGrpSpPr/>
          <p:nvPr/>
        </p:nvGrpSpPr>
        <p:grpSpPr>
          <a:xfrm>
            <a:off x="5465992" y="5578986"/>
            <a:ext cx="308866" cy="795584"/>
            <a:chOff x="5326390" y="5326651"/>
            <a:chExt cx="308866" cy="1064778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16D55B4-DD10-477B-A6E9-18C9454BC38B}"/>
                </a:ext>
              </a:extLst>
            </p:cNvPr>
            <p:cNvSpPr/>
            <p:nvPr/>
          </p:nvSpPr>
          <p:spPr>
            <a:xfrm>
              <a:off x="5326393" y="5326651"/>
              <a:ext cx="308863" cy="294868"/>
            </a:xfrm>
            <a:prstGeom prst="roundRect">
              <a:avLst/>
            </a:prstGeom>
            <a:solidFill>
              <a:srgbClr val="FFFF00"/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98BEECE1-0D3E-4D49-B575-C91B4F374E60}"/>
                </a:ext>
              </a:extLst>
            </p:cNvPr>
            <p:cNvSpPr/>
            <p:nvPr/>
          </p:nvSpPr>
          <p:spPr>
            <a:xfrm>
              <a:off x="5326391" y="5711606"/>
              <a:ext cx="308863" cy="294868"/>
            </a:xfrm>
            <a:prstGeom prst="roundRect">
              <a:avLst/>
            </a:prstGeom>
            <a:solidFill>
              <a:srgbClr val="0070C0"/>
            </a:solidFill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E9740F4B-0336-4BFB-9677-0C96289B2336}"/>
                </a:ext>
              </a:extLst>
            </p:cNvPr>
            <p:cNvSpPr/>
            <p:nvPr/>
          </p:nvSpPr>
          <p:spPr>
            <a:xfrm>
              <a:off x="5326390" y="6096561"/>
              <a:ext cx="308863" cy="294868"/>
            </a:xfrm>
            <a:prstGeom prst="roundRect">
              <a:avLst/>
            </a:prstGeom>
            <a:solidFill>
              <a:schemeClr val="accent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506EF7FB-FB6E-48B9-92EA-CCFCD14BA6BC}"/>
              </a:ext>
            </a:extLst>
          </p:cNvPr>
          <p:cNvSpPr txBox="1"/>
          <p:nvPr/>
        </p:nvSpPr>
        <p:spPr>
          <a:xfrm>
            <a:off x="5774858" y="5521964"/>
            <a:ext cx="14506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EMR</a:t>
            </a:r>
          </a:p>
          <a:p>
            <a:r>
              <a:rPr lang="en-US" b="1" dirty="0">
                <a:solidFill>
                  <a:schemeClr val="bg1"/>
                </a:solidFill>
              </a:rPr>
              <a:t>NATURAL</a:t>
            </a:r>
          </a:p>
          <a:p>
            <a:r>
              <a:rPr lang="en-US" b="1" dirty="0">
                <a:solidFill>
                  <a:schemeClr val="bg1"/>
                </a:solidFill>
              </a:rPr>
              <a:t>DESTROYED</a:t>
            </a:r>
          </a:p>
        </p:txBody>
      </p:sp>
    </p:spTree>
    <p:extLst>
      <p:ext uri="{BB962C8B-B14F-4D97-AF65-F5344CB8AC3E}">
        <p14:creationId xmlns:p14="http://schemas.microsoft.com/office/powerpoint/2010/main" val="4087091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ACD00-65FA-4101-9DE3-06C5BF3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CEAC0-7383-4117-BC4A-D7E6CBD41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 months of data collection (February - May)</a:t>
            </a:r>
          </a:p>
          <a:p>
            <a:r>
              <a:rPr lang="en-US" dirty="0"/>
              <a:t>18 videos per month</a:t>
            </a:r>
          </a:p>
          <a:p>
            <a:pPr lvl="1"/>
            <a:r>
              <a:rPr lang="en-US" dirty="0"/>
              <a:t>2 </a:t>
            </a:r>
            <a:r>
              <a:rPr lang="en-US" dirty="0" err="1"/>
              <a:t>Desa</a:t>
            </a:r>
            <a:r>
              <a:rPr lang="en-US" dirty="0"/>
              <a:t> – </a:t>
            </a:r>
            <a:r>
              <a:rPr lang="en-US" dirty="0" err="1"/>
              <a:t>Tompotana</a:t>
            </a:r>
            <a:r>
              <a:rPr lang="en-US" dirty="0"/>
              <a:t> and </a:t>
            </a:r>
            <a:r>
              <a:rPr lang="en-US" dirty="0" err="1"/>
              <a:t>Lantangpeo</a:t>
            </a:r>
            <a:endParaRPr lang="en-US" dirty="0"/>
          </a:p>
          <a:p>
            <a:pPr lvl="1"/>
            <a:r>
              <a:rPr lang="en-US" dirty="0"/>
              <a:t>3 sites – destroyed mangroves (D)</a:t>
            </a:r>
          </a:p>
          <a:p>
            <a:pPr lvl="1"/>
            <a:r>
              <a:rPr lang="en-US" dirty="0"/>
              <a:t>3 sites – natural mangroves (L)</a:t>
            </a:r>
          </a:p>
          <a:p>
            <a:pPr lvl="1"/>
            <a:r>
              <a:rPr lang="en-US" dirty="0"/>
              <a:t>3 sites – restored mangroves (E)</a:t>
            </a:r>
          </a:p>
          <a:p>
            <a:r>
              <a:rPr lang="en-US" dirty="0"/>
              <a:t>All videos been watched (except half of April)</a:t>
            </a:r>
          </a:p>
          <a:p>
            <a:r>
              <a:rPr lang="en-US" dirty="0"/>
              <a:t>3 Temperature loggers in </a:t>
            </a:r>
            <a:r>
              <a:rPr lang="en-US" dirty="0" err="1"/>
              <a:t>Lantangpeo</a:t>
            </a:r>
            <a:r>
              <a:rPr lang="en-US" dirty="0"/>
              <a:t> (one in each of the mangrove types)</a:t>
            </a:r>
          </a:p>
          <a:p>
            <a:r>
              <a:rPr lang="en-US" dirty="0"/>
              <a:t>~26 species of fish, 2 species of snakes, at least 2 species of crabs</a:t>
            </a:r>
          </a:p>
        </p:txBody>
      </p:sp>
    </p:spTree>
    <p:extLst>
      <p:ext uri="{BB962C8B-B14F-4D97-AF65-F5344CB8AC3E}">
        <p14:creationId xmlns:p14="http://schemas.microsoft.com/office/powerpoint/2010/main" val="42087555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399</TotalTime>
  <Words>552</Words>
  <Application>Microsoft Office PowerPoint</Application>
  <PresentationFormat>Widescreen</PresentationFormat>
  <Paragraphs>87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Century Gothic</vt:lpstr>
      <vt:lpstr>Wingdings 3</vt:lpstr>
      <vt:lpstr>Ion</vt:lpstr>
      <vt:lpstr>The effects of mangrove restoration on fish stocks and marine biodiversity in Indonesia</vt:lpstr>
      <vt:lpstr>Research background – Mangroves!</vt:lpstr>
      <vt:lpstr>Mangroves in Indonesia</vt:lpstr>
      <vt:lpstr>Pulau Tanakeke</vt:lpstr>
      <vt:lpstr>Objectives</vt:lpstr>
      <vt:lpstr>Methods</vt:lpstr>
      <vt:lpstr>Set-up</vt:lpstr>
      <vt:lpstr>Sites</vt:lpstr>
      <vt:lpstr>So far:</vt:lpstr>
      <vt:lpstr>Preliminary Results – Total number of Species </vt:lpstr>
      <vt:lpstr>Preliminary Results – Total MaxN</vt:lpstr>
      <vt:lpstr>anova</vt:lpstr>
      <vt:lpstr>Temporal trends: Ikan Buntal</vt:lpstr>
      <vt:lpstr>Temporal Trends: Cardinal Fish</vt:lpstr>
      <vt:lpstr>Temporal trends: Total Biodiversity</vt:lpstr>
      <vt:lpstr>Species found</vt:lpstr>
      <vt:lpstr>HOBO Results</vt:lpstr>
      <vt:lpstr>Future Analyses</vt:lpstr>
      <vt:lpstr>Collaboration activities/  Big picture goals</vt:lpstr>
      <vt:lpstr>Check out Blue Forests!!!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Wulfing</dc:creator>
  <cp:lastModifiedBy>Sophie Wulfing</cp:lastModifiedBy>
  <cp:revision>24</cp:revision>
  <dcterms:created xsi:type="dcterms:W3CDTF">2024-06-11T00:22:12Z</dcterms:created>
  <dcterms:modified xsi:type="dcterms:W3CDTF">2024-06-25T03:24:04Z</dcterms:modified>
</cp:coreProperties>
</file>

<file path=docProps/thumbnail.jpeg>
</file>